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72" r:id="rId7"/>
    <p:sldId id="271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73" r:id="rId16"/>
    <p:sldId id="269" r:id="rId17"/>
    <p:sldId id="274" r:id="rId18"/>
    <p:sldId id="270" r:id="rId19"/>
    <p:sldId id="25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6553200" cy="457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Педагогический совет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96944" cy="1219201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Мастер –класс как одна из интерактивных форм практического обучения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Monotype Corsiva"/>
                <a:cs typeface="Times New Roman"/>
              </a:rPr>
              <a:t>Если обобщить эти определения то можно сказать, что мастер-класс -  это интерактивная форма обмена передовым педагогическим опытом, которая интегрирует  в себе одновременно и  тренинг участников и конференцию. 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3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Виды мастер-классов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 smtClean="0"/>
              <a:t>Демонстрация каких- либо практических приемов (ДПИ, ИЗО, Музыка…)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038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 smtClean="0"/>
              <a:t>Обобщение и передача педагогического опыта (технологии, методики, форм  и приемов работы)</a:t>
            </a:r>
            <a:endParaRPr lang="ru-RU"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43608" y="3107324"/>
            <a:ext cx="2016224" cy="1689828"/>
            <a:chOff x="1043608" y="3107324"/>
            <a:chExt cx="2016224" cy="1689828"/>
          </a:xfrm>
        </p:grpSpPr>
        <p:cxnSp>
          <p:nvCxnSpPr>
            <p:cNvPr id="7" name="Прямая со стрелкой 6"/>
            <p:cNvCxnSpPr/>
            <p:nvPr/>
          </p:nvCxnSpPr>
          <p:spPr>
            <a:xfrm>
              <a:off x="1989278" y="3107324"/>
              <a:ext cx="1070554" cy="10463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989277" y="3162813"/>
              <a:ext cx="36852" cy="16343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043608" y="3162813"/>
              <a:ext cx="908484" cy="1058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5364088" y="3701988"/>
            <a:ext cx="1656184" cy="1095164"/>
            <a:chOff x="5364088" y="3701988"/>
            <a:chExt cx="1656184" cy="1095164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6156177" y="3739226"/>
              <a:ext cx="864095" cy="9637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5364088" y="3701988"/>
              <a:ext cx="792088" cy="10951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Объект 3"/>
          <p:cNvSpPr txBox="1">
            <a:spLocks/>
          </p:cNvSpPr>
          <p:nvPr/>
        </p:nvSpPr>
        <p:spPr>
          <a:xfrm>
            <a:off x="24791" y="4153707"/>
            <a:ext cx="1647800" cy="55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400" dirty="0" smtClean="0"/>
              <a:t>детский</a:t>
            </a:r>
            <a:endParaRPr lang="ru-RU" sz="2400" dirty="0"/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043608" y="4816535"/>
            <a:ext cx="2270984" cy="554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400" dirty="0" smtClean="0"/>
              <a:t>подростковый</a:t>
            </a:r>
            <a:endParaRPr lang="ru-RU" sz="2400" dirty="0"/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2490692" y="3998597"/>
            <a:ext cx="1647800" cy="554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400" dirty="0" smtClean="0"/>
              <a:t>взрослый</a:t>
            </a:r>
            <a:endParaRPr lang="ru-RU" sz="2400" dirty="0"/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508376" y="4926124"/>
            <a:ext cx="1647800" cy="554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400" dirty="0" smtClean="0"/>
              <a:t>пассивный</a:t>
            </a:r>
            <a:endParaRPr lang="ru-RU" sz="2400" dirty="0"/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6588224" y="4816535"/>
            <a:ext cx="1647800" cy="554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400" dirty="0" smtClean="0"/>
              <a:t>активный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30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Виды мастер-классов по форме проведения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9776" y="2426454"/>
            <a:ext cx="4038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smtClean="0"/>
              <a:t>Демонстрация и последующее самостоятельное моделирование (повторение за мастером)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2450592"/>
            <a:ext cx="4038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/>
              <a:t>Демонстрация и </a:t>
            </a:r>
            <a:r>
              <a:rPr lang="ru-RU" dirty="0" smtClean="0"/>
              <a:t>параллельное выполнение участниками действий и приемов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4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Виды мастер-классов по целям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2426454"/>
            <a:ext cx="3816424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smtClean="0"/>
              <a:t>Обучающий (овладение знаниями ,умениями, навыками)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2450592"/>
            <a:ext cx="4038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smtClean="0"/>
              <a:t>Демонстрационный (демонстрация идей, возможностей и достижений в определенной сфере)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7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Виды мастер-классов по времени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2561906"/>
            <a:ext cx="4328864" cy="186664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smtClean="0"/>
              <a:t>В режиме реального времени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411760" y="4581128"/>
            <a:ext cx="4038600" cy="16264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smtClean="0"/>
              <a:t>Дистанционный онлайн</a:t>
            </a:r>
            <a:endParaRPr lang="ru-RU" b="1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830869" y="2492896"/>
            <a:ext cx="4038600" cy="162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b="1" dirty="0" smtClean="0"/>
              <a:t>Дистанционный в записи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89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/>
              </a:rPr>
              <a:t>Преимущества мастер-класса как формы оценивания педагогического мастерства: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Во-первых</a:t>
            </a:r>
            <a:r>
              <a:rPr lang="ru-RU" dirty="0">
                <a:latin typeface="Times New Roman"/>
              </a:rPr>
              <a:t>, идея проведения мастер-класса изначально направлена на результативность работы учащихся, что является одним из главным критерием оценивания труда учителя.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Во-вторых</a:t>
            </a:r>
            <a:r>
              <a:rPr lang="ru-RU" dirty="0">
                <a:latin typeface="Times New Roman"/>
              </a:rPr>
              <a:t>, мастер-класс- интерактивная форма общения учителей и учащихся, предполагающая активную самостоятельную работу всех слушателей.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В-третьих</a:t>
            </a:r>
            <a:r>
              <a:rPr lang="ru-RU" dirty="0">
                <a:latin typeface="Times New Roman"/>
              </a:rPr>
              <a:t>, мастер-класс -это процесс передачи  мастером и учащимся, и молодым учителям педагогического опыта путем прямого и комментированного показа приемов работы.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1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Методические рекомендации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Введение (актуальность проблемы, определение мастер-классов, преимущества).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Цели, задачи и виды мастер-классов.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Алгоритм проведения мастер-класса (2 варианта).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Как подготовить мастер-класс.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Как провести мастер-класс с учащимися.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 Как провести мастер-класс с учителями.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7. Как оформить мастер – класс.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 Критерии оценки мастер-класса.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9.Практические </a:t>
            </a:r>
            <a:r>
              <a:rPr lang="ru-RU" dirty="0">
                <a:solidFill>
                  <a:schemeClr val="tx1"/>
                </a:solidFill>
              </a:rPr>
              <a:t>рекомендации по проведению мастер-класса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10. Литература.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11. Приложения.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3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696200" cy="1295401"/>
          </a:xfrm>
        </p:spPr>
        <p:txBody>
          <a:bodyPr/>
          <a:lstStyle/>
          <a:p>
            <a:r>
              <a:rPr lang="ru-RU" dirty="0" smtClean="0"/>
              <a:t>Положение о порядке разработки и проведения мастер-класса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212976"/>
            <a:ext cx="7696200" cy="1296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муниципальном бюджетном образовательном учреждении для детей г. Владимира «Городской межшкольный учебный комбинат №2»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Темы мастер-классов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299404"/>
              </p:ext>
            </p:extLst>
          </p:nvPr>
        </p:nvGraphicFramePr>
        <p:xfrm>
          <a:off x="611560" y="1844824"/>
          <a:ext cx="8229600" cy="491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Ф.И.О. учителя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Тема мастер-класса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Мухина О.А.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«И это все о ней…. Вода.»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Шагина Е.А.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«Создание интерактивных заданий»</a:t>
                      </a:r>
                      <a:endParaRPr lang="ru-RU" sz="1400" dirty="0"/>
                    </a:p>
                  </a:txBody>
                  <a:tcPr/>
                </a:tc>
              </a:tr>
              <a:tr h="3718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Новиков А.П.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«Работа  в растровом графическом редакторе.»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Солдатова Т.Ю.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«Коса – русая краса»</a:t>
                      </a:r>
                      <a:endParaRPr lang="ru-RU" sz="1400" dirty="0"/>
                    </a:p>
                  </a:txBody>
                  <a:tcPr/>
                </a:tc>
              </a:tr>
              <a:tr h="45462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Ямбаева</a:t>
                      </a:r>
                      <a:r>
                        <a:rPr lang="ru-RU" sz="1400" dirty="0" smtClean="0"/>
                        <a:t> Д.А.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«Составление кроссвордов и ребусов в экономическом курсе»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Воронова Т.А.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«Триггеры в презентациях»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Тюльпа</a:t>
                      </a:r>
                      <a:r>
                        <a:rPr lang="ru-RU" sz="1400" dirty="0" smtClean="0"/>
                        <a:t> В.М.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Геометрическая резьба»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Кирилова А.И.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Виды упаковки товаров»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Тюльпа</a:t>
                      </a:r>
                      <a:r>
                        <a:rPr lang="ru-RU" sz="1400" dirty="0" smtClean="0"/>
                        <a:t> Р.А.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«Технология проведения семинара»</a:t>
                      </a:r>
                      <a:endParaRPr lang="ru-RU" sz="1400" dirty="0"/>
                    </a:p>
                  </a:txBody>
                  <a:tcPr/>
                </a:tc>
              </a:tr>
              <a:tr h="454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Кузнецова И.А.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«Для чего </a:t>
                      </a:r>
                      <a:r>
                        <a:rPr lang="ru-RU" sz="1400" smtClean="0"/>
                        <a:t>нужна парафинотерапия»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Проект решения педагогического совета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Считать педагогический опыт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Шевахиной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О.Н. обобщенным и рекомендовать распространение опыта.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Принять положение о мастер-классе.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Запланировать и провести МО по теме: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 Технология подготовки и проведения современного семинара».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Тюльпа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Р.А.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Подготовить методические рекомендации по проведению семинара.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Шевахина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О.Н.,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Тюльпа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Р.А.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0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План работы  педагогического совета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Выполнение решений февральского педсовета.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Семинар «Использование шейного платка». </a:t>
            </a:r>
            <a:r>
              <a:rPr lang="ru-RU" dirty="0" err="1" smtClean="0">
                <a:solidFill>
                  <a:schemeClr val="tx1"/>
                </a:solidFill>
              </a:rPr>
              <a:t>Тюльпа</a:t>
            </a:r>
            <a:r>
              <a:rPr lang="ru-RU" dirty="0" smtClean="0">
                <a:solidFill>
                  <a:schemeClr val="tx1"/>
                </a:solidFill>
              </a:rPr>
              <a:t> Р.А.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Мастер-класс «Приемы завязывания шейных платков». Солдатова Т.Ю.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Обобщение опыта «Мастер-класс как интерактивная форма активизации творческих способностей учащихся во время практического обучения». </a:t>
            </a:r>
            <a:r>
              <a:rPr lang="ru-RU" dirty="0" err="1" smtClean="0">
                <a:solidFill>
                  <a:schemeClr val="tx1"/>
                </a:solidFill>
              </a:rPr>
              <a:t>Шевахина</a:t>
            </a:r>
            <a:r>
              <a:rPr lang="ru-RU" dirty="0" smtClean="0">
                <a:solidFill>
                  <a:schemeClr val="tx1"/>
                </a:solidFill>
              </a:rPr>
              <a:t> О.Н.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Презентация методички «Методические рекомендации по организации и проведению мастер-класса». </a:t>
            </a:r>
            <a:r>
              <a:rPr lang="ru-RU" dirty="0" err="1" smtClean="0">
                <a:solidFill>
                  <a:schemeClr val="tx1"/>
                </a:solidFill>
              </a:rPr>
              <a:t>Шевахина</a:t>
            </a:r>
            <a:r>
              <a:rPr lang="ru-RU" dirty="0" smtClean="0">
                <a:solidFill>
                  <a:schemeClr val="tx1"/>
                </a:solidFill>
              </a:rPr>
              <a:t> О.Н.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 Положение о мастер-классе. Семенова И.А.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7. Проект решения педагогического совета.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Решения февральского педагогического совета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73563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Разработать положение о мастер-классе.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Провести конкурс мастер-классов.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Продолжить работу творческих групп.</a:t>
            </a:r>
          </a:p>
          <a:p>
            <a:pPr marL="1069975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Интегрированный урок</a:t>
            </a:r>
          </a:p>
          <a:p>
            <a:pPr marL="1069975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с использованием игровых технологий</a:t>
            </a:r>
          </a:p>
          <a:p>
            <a:pPr marL="1069975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обобщения и систематизации знаний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Как оценить учителя в его профессиональной деятельности?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Конкурсы</a:t>
            </a:r>
          </a:p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Портфолио</a:t>
            </a:r>
          </a:p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Критерии эффективности</a:t>
            </a:r>
          </a:p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Обобщение и распространение собственного опыта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Мастер-класс как форма представления педагогического опыта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Слово «мастер-класс» пришло к нам из английского языка, а именно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master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(мастер, человек, обладающий знаниями и опытом в определенной области) и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class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(занятие, урок). Сегодня это слово получило большое распространение, теперь им называют даже самые обычные семинары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1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Мастер-класс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семинар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716016" y="1700808"/>
            <a:ext cx="4040188" cy="639762"/>
          </a:xfrm>
        </p:spPr>
        <p:txBody>
          <a:bodyPr/>
          <a:lstStyle/>
          <a:p>
            <a:r>
              <a:rPr lang="ru-RU" sz="3200" dirty="0" smtClean="0"/>
              <a:t>Мастер-класс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395536" y="1772816"/>
            <a:ext cx="4041775" cy="639762"/>
          </a:xfrm>
        </p:spPr>
        <p:txBody>
          <a:bodyPr/>
          <a:lstStyle/>
          <a:p>
            <a:r>
              <a:rPr lang="ru-RU" sz="3200" dirty="0" smtClean="0"/>
              <a:t>Семинар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26128" y="3140968"/>
            <a:ext cx="8250328" cy="298519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«Использование шейного платка»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2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Характеристика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Теория </a:t>
            </a:r>
            <a:r>
              <a:rPr lang="ru-RU" dirty="0">
                <a:solidFill>
                  <a:schemeClr val="tx1"/>
                </a:solidFill>
              </a:rPr>
              <a:t>обязательно опирается на </a:t>
            </a:r>
            <a:r>
              <a:rPr lang="ru-RU" dirty="0" smtClean="0">
                <a:solidFill>
                  <a:schemeClr val="tx1"/>
                </a:solidFill>
              </a:rPr>
              <a:t>практику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Повышение </a:t>
            </a:r>
            <a:r>
              <a:rPr lang="ru-RU" dirty="0">
                <a:solidFill>
                  <a:schemeClr val="tx1"/>
                </a:solidFill>
              </a:rPr>
              <a:t>познавательной активности </a:t>
            </a:r>
          </a:p>
          <a:p>
            <a:r>
              <a:rPr lang="ru-RU" dirty="0" err="1">
                <a:solidFill>
                  <a:schemeClr val="tx1"/>
                </a:solidFill>
              </a:rPr>
              <a:t>Деятельностный</a:t>
            </a:r>
            <a:r>
              <a:rPr lang="ru-RU" dirty="0">
                <a:solidFill>
                  <a:schemeClr val="tx1"/>
                </a:solidFill>
              </a:rPr>
              <a:t> подход (активная деятельность участников)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Углубленная </a:t>
            </a:r>
            <a:r>
              <a:rPr lang="ru-RU" dirty="0">
                <a:solidFill>
                  <a:schemeClr val="tx1"/>
                </a:solidFill>
              </a:rPr>
              <a:t>проработки теоретического </a:t>
            </a:r>
            <a:r>
              <a:rPr lang="ru-RU" dirty="0" smtClean="0">
                <a:solidFill>
                  <a:schemeClr val="tx1"/>
                </a:solidFill>
              </a:rPr>
              <a:t>материала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Основан  </a:t>
            </a:r>
            <a:r>
              <a:rPr lang="ru-RU" dirty="0">
                <a:solidFill>
                  <a:schemeClr val="tx1"/>
                </a:solidFill>
              </a:rPr>
              <a:t>на «практических» действиях </a:t>
            </a:r>
          </a:p>
          <a:p>
            <a:r>
              <a:rPr lang="ru-RU" dirty="0">
                <a:solidFill>
                  <a:schemeClr val="tx1"/>
                </a:solidFill>
              </a:rPr>
              <a:t>Обмен практическим опытом</a:t>
            </a:r>
          </a:p>
          <a:p>
            <a:r>
              <a:rPr lang="ru-RU" dirty="0">
                <a:solidFill>
                  <a:schemeClr val="tx1"/>
                </a:solidFill>
              </a:rPr>
              <a:t>Получение немедленного </a:t>
            </a:r>
            <a:r>
              <a:rPr lang="ru-RU" dirty="0" smtClean="0">
                <a:solidFill>
                  <a:schemeClr val="tx1"/>
                </a:solidFill>
              </a:rPr>
              <a:t>результата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Дискуссия </a:t>
            </a:r>
            <a:r>
              <a:rPr lang="ru-RU" dirty="0">
                <a:solidFill>
                  <a:schemeClr val="tx1"/>
                </a:solidFill>
              </a:rPr>
              <a:t>по какому-либо заранее оговоренному </a:t>
            </a:r>
            <a:r>
              <a:rPr lang="ru-RU" dirty="0" smtClean="0">
                <a:solidFill>
                  <a:schemeClr val="tx1"/>
                </a:solidFill>
              </a:rPr>
              <a:t>вопросу.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Интерактивная форма работы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4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Мастер-класс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семинар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716016" y="1700808"/>
            <a:ext cx="4040188" cy="639762"/>
          </a:xfrm>
        </p:spPr>
        <p:txBody>
          <a:bodyPr/>
          <a:lstStyle/>
          <a:p>
            <a:r>
              <a:rPr lang="ru-RU" sz="3200" dirty="0" smtClean="0"/>
              <a:t>Мастер-класс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5108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теория обязательно опирается на </a:t>
            </a:r>
            <a:r>
              <a:rPr lang="ru-RU" dirty="0" smtClean="0"/>
              <a:t>практику</a:t>
            </a:r>
          </a:p>
          <a:p>
            <a:r>
              <a:rPr lang="ru-RU" dirty="0" smtClean="0"/>
              <a:t>дискуссия </a:t>
            </a:r>
            <a:r>
              <a:rPr lang="ru-RU" dirty="0"/>
              <a:t>по какому-либо заранее оговоренному </a:t>
            </a:r>
            <a:r>
              <a:rPr lang="ru-RU" dirty="0" smtClean="0"/>
              <a:t>вопросу</a:t>
            </a:r>
          </a:p>
          <a:p>
            <a:r>
              <a:rPr lang="ru-RU" dirty="0" smtClean="0"/>
              <a:t>углубленная </a:t>
            </a:r>
            <a:r>
              <a:rPr lang="ru-RU" dirty="0"/>
              <a:t>проработки теоретического </a:t>
            </a:r>
            <a:r>
              <a:rPr lang="ru-RU" dirty="0" smtClean="0"/>
              <a:t>материала</a:t>
            </a:r>
          </a:p>
          <a:p>
            <a:r>
              <a:rPr lang="ru-RU" dirty="0"/>
              <a:t>повышение познавательной активности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395536" y="1772816"/>
            <a:ext cx="4041775" cy="639762"/>
          </a:xfrm>
        </p:spPr>
        <p:txBody>
          <a:bodyPr/>
          <a:lstStyle/>
          <a:p>
            <a:r>
              <a:rPr lang="ru-RU" sz="3200" dirty="0" smtClean="0"/>
              <a:t>Семинар</a:t>
            </a:r>
            <a:endParaRPr lang="ru-RU" sz="32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2948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Основан  </a:t>
            </a:r>
            <a:r>
              <a:rPr lang="ru-RU" dirty="0"/>
              <a:t>на «практических» действиях </a:t>
            </a:r>
            <a:endParaRPr lang="ru-RU" dirty="0" smtClean="0"/>
          </a:p>
          <a:p>
            <a:r>
              <a:rPr lang="ru-RU" dirty="0" smtClean="0"/>
              <a:t>Обмен практическим опытом</a:t>
            </a:r>
          </a:p>
          <a:p>
            <a:r>
              <a:rPr lang="ru-RU" dirty="0" smtClean="0"/>
              <a:t>Получение немедленного результата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(активная деятельность участников)</a:t>
            </a:r>
            <a:endParaRPr lang="ru-RU" dirty="0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467544" y="5661248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Интерактивные формы работы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  <p:bldP spid="9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60672" cy="1039427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Что такое Мастер – класс?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612068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1. </a:t>
            </a:r>
            <a:r>
              <a:rPr lang="ru-RU" b="1" dirty="0" smtClean="0">
                <a:solidFill>
                  <a:schemeClr val="tx1"/>
                </a:solidFill>
                <a:latin typeface="Monotype Corsiva"/>
                <a:cs typeface="Times New Roman"/>
              </a:rPr>
              <a:t>Мастер–класс 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– это открытая педагогическая система, позволяющая демонстрировать новые возможности педагогики развития и свободы, показывающая способы преодоления консерватизма и рутины</a:t>
            </a: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2. </a:t>
            </a:r>
            <a:r>
              <a:rPr lang="ru-RU" b="1" dirty="0">
                <a:solidFill>
                  <a:schemeClr val="tx1"/>
                </a:solidFill>
                <a:latin typeface="Monotype Corsiva"/>
                <a:cs typeface="Times New Roman"/>
              </a:rPr>
              <a:t>Мастер–класс 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– это особый жанр обобщения и распространения педагогического опыта, представляющий собой фундаментально разработанный оригинальный метод или авторскую методику, опирающийся на свои принципы и имеющий определенную структуру. </a:t>
            </a:r>
            <a:endParaRPr lang="ru-RU" dirty="0" smtClean="0">
              <a:solidFill>
                <a:schemeClr val="tx1"/>
              </a:solidFill>
              <a:latin typeface="Monotype Corsiva"/>
              <a:cs typeface="Times New Roman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3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Monotype Corsiva"/>
                <a:cs typeface="Times New Roman"/>
              </a:rPr>
              <a:t>Мастер–класс –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 это одно из эффективных средств передачи концептуальной идеи авторской педагогической системы. </a:t>
            </a:r>
            <a:endParaRPr lang="ru-RU" dirty="0" smtClean="0">
              <a:solidFill>
                <a:schemeClr val="tx1"/>
              </a:solidFill>
              <a:latin typeface="Monotype Corsiva"/>
              <a:cs typeface="Times New Roman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/>
                <a:cs typeface="Times New Roman"/>
              </a:rPr>
              <a:t>4.Мастер-класс</a:t>
            </a: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– это эффективная форма передачи знаний и умений, обмена опытом обучения и воспитания, центральным звеном которой является демонстрация оригинальных методов освоения определенного содержания при активной роли всех участников занятия</a:t>
            </a: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.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5. </a:t>
            </a:r>
            <a:r>
              <a:rPr lang="ru-RU" b="1" dirty="0">
                <a:solidFill>
                  <a:schemeClr val="tx1"/>
                </a:solidFill>
                <a:latin typeface="Monotype Corsiva"/>
                <a:cs typeface="Times New Roman"/>
              </a:rPr>
              <a:t>Мастер–класс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 – это особая форма учебного занятия, которая основана на «практических» действиях показа и демонстрации творческого решения определенной познавательной и проблемной педагогической задачи</a:t>
            </a:r>
            <a:r>
              <a:rPr lang="ru-RU" dirty="0" smtClean="0">
                <a:solidFill>
                  <a:schemeClr val="tx1"/>
                </a:solidFill>
                <a:latin typeface="Monotype Corsiva"/>
                <a:cs typeface="Times New Roman"/>
              </a:rPr>
              <a:t>.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6. </a:t>
            </a:r>
            <a:r>
              <a:rPr lang="ru-RU" b="1" dirty="0">
                <a:solidFill>
                  <a:schemeClr val="tx1"/>
                </a:solidFill>
                <a:latin typeface="Monotype Corsiva"/>
                <a:cs typeface="Times New Roman"/>
              </a:rPr>
              <a:t>Мастер–класс </a:t>
            </a: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– это форма занятия, в которой сконцентрированы такие характеристики: вызов традиционной педагогике, личность учителя с новым мышлением, не сообщение знаний, а способ самостоятельного их построения с помощью всех участников занятия, плюрализм мнений и др.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Monotype Corsiva"/>
                <a:cs typeface="Times New Roman"/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242</TotalTime>
  <Words>864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Мастер –класс как одна из интерактивных форм практического обучения</vt:lpstr>
      <vt:lpstr>План работы  педагогического совета</vt:lpstr>
      <vt:lpstr>Решения февральского педагогического совета</vt:lpstr>
      <vt:lpstr>Как оценить учителя в его профессиональной деятельности?</vt:lpstr>
      <vt:lpstr>Мастер-класс как форма представления педагогического опыта</vt:lpstr>
      <vt:lpstr>Мастер-класс  &amp;  семинар</vt:lpstr>
      <vt:lpstr>Характеристика</vt:lpstr>
      <vt:lpstr>Мастер-класс  &amp;  семинар</vt:lpstr>
      <vt:lpstr>Что такое Мастер – класс?</vt:lpstr>
      <vt:lpstr>Презентация PowerPoint</vt:lpstr>
      <vt:lpstr>Виды мастер-классов</vt:lpstr>
      <vt:lpstr>Виды мастер-классов по форме проведения</vt:lpstr>
      <vt:lpstr>Виды мастер-классов по целям</vt:lpstr>
      <vt:lpstr>Виды мастер-классов по времени</vt:lpstr>
      <vt:lpstr>Преимущества мастер-класса как формы оценивания педагогического мастерства: </vt:lpstr>
      <vt:lpstr>Методические рекомендации</vt:lpstr>
      <vt:lpstr>Положение о порядке разработки и проведения мастер-класса</vt:lpstr>
      <vt:lpstr>Темы мастер-классов</vt:lpstr>
      <vt:lpstr>Проект решения педагогического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–класс как одна из интерактивных форм практического обучения</dc:title>
  <cp:lastModifiedBy>Ольга</cp:lastModifiedBy>
  <cp:revision>23</cp:revision>
  <dcterms:modified xsi:type="dcterms:W3CDTF">2013-11-14T06:24:06Z</dcterms:modified>
</cp:coreProperties>
</file>