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83" r:id="rId4"/>
    <p:sldId id="263" r:id="rId5"/>
    <p:sldId id="284" r:id="rId6"/>
    <p:sldId id="264" r:id="rId7"/>
    <p:sldId id="286" r:id="rId8"/>
    <p:sldId id="287" r:id="rId9"/>
    <p:sldId id="288" r:id="rId10"/>
    <p:sldId id="266" r:id="rId11"/>
    <p:sldId id="267" r:id="rId12"/>
    <p:sldId id="268" r:id="rId13"/>
    <p:sldId id="269" r:id="rId14"/>
    <p:sldId id="270" r:id="rId15"/>
    <p:sldId id="265" r:id="rId16"/>
    <p:sldId id="271" r:id="rId17"/>
    <p:sldId id="279" r:id="rId18"/>
    <p:sldId id="272" r:id="rId19"/>
    <p:sldId id="280" r:id="rId20"/>
    <p:sldId id="275" r:id="rId21"/>
    <p:sldId id="276" r:id="rId22"/>
    <p:sldId id="277" r:id="rId23"/>
    <p:sldId id="278" r:id="rId24"/>
    <p:sldId id="281" r:id="rId25"/>
    <p:sldId id="282" r:id="rId26"/>
    <p:sldId id="273" r:id="rId27"/>
    <p:sldId id="27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691276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ОТЧЕТНО-ВЫБОРНОЕ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профсоюзное собрание первичной профсоюзной </a:t>
            </a:r>
            <a:r>
              <a:rPr lang="ru-RU" dirty="0" smtClean="0"/>
              <a:t>организации</a:t>
            </a:r>
            <a:br>
              <a:rPr lang="ru-RU" dirty="0" smtClean="0"/>
            </a:br>
            <a:r>
              <a:rPr lang="ru-RU" dirty="0" smtClean="0"/>
              <a:t>МАОУ </a:t>
            </a:r>
            <a:r>
              <a:rPr lang="ru-RU" dirty="0" smtClean="0"/>
              <a:t>«ГМУК №2»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429000"/>
            <a:ext cx="6400800" cy="27363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Основными целями Профсоюза являются представительство и защита социально-трудовых прав и профессиональных интересов членов Профсоюза.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всех уровнях профсоюзные органы проводят колоссальную работу по выполнению уставных задач.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46307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94826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ПРОФСОЮЗНАЯ ОРГАНИЗАЦИЯ МАОУ «ГМУК №2»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Основной целью первичной профсоюзной организации учебного комбината является реализация уставных целей и задач Профсоюза по представительству и защите индивидуальных и коллективных социально-трудовых, профессиональных прав и интересов членов Профсоюза при взаимодействии с работодателем, его представителями, органами местного самоуправления, общественными и иными организациями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49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ПРОФСОЮЗНОЙ ОРГАНИЗАЦИИ МАОУ «ГМУК №2»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реализация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уставных задач профсоюза по представительству и защите социально-трудовых прав и профессиональных интересов работников учебного комбината;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координация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действий членов Профсоюза для достижения общих целей профсоюзной организации;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профсоюзный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контроль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соблюдения в учебном комбинате законодательства о труде и охране труда;</a:t>
            </a:r>
          </a:p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улучшение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материального положения, укрепление здоровья и повышение жизненного уровня работников;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информационное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обеспечение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членов Профсоюза, разъяснение мер, принимаемых Профсоюзом по реализации уставных целей и задач;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организация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приема в Профсоюз и учет членов Профсоюза, осуществление организационных мероприятий по повышению мотивации профсоюзного членства;</a:t>
            </a:r>
          </a:p>
          <a:p>
            <a:pPr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создание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условий, обеспечивающих вовлечение членов Профсоюза в профсоюзную работу.</a:t>
            </a:r>
          </a:p>
          <a:p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253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КОНТИНГЕНТ </a:t>
            </a:r>
            <a:br>
              <a:rPr lang="ru-RU" dirty="0" smtClean="0"/>
            </a:br>
            <a:r>
              <a:rPr lang="ru-RU" dirty="0" smtClean="0"/>
              <a:t>МАОУ «ГМУК №2»</a:t>
            </a:r>
            <a:endParaRPr lang="ru-RU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760"/>
            <a:ext cx="8640960" cy="50405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Всего работающих 105 человек, из них:</a:t>
            </a:r>
          </a:p>
          <a:p>
            <a:pPr marL="725488" indent="-14288" algn="l" eaLnBrk="1" hangingPunct="1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члены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профсоюза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71 человек и 3 неработающие пенсионера</a:t>
            </a:r>
          </a:p>
          <a:p>
            <a:pPr marL="725488" indent="-14288" algn="l" eaLnBrk="1" hangingPunct="1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педагогических работников – 26 человека;</a:t>
            </a:r>
          </a:p>
          <a:p>
            <a:pPr marL="725488" indent="-14288" algn="l" eaLnBrk="1" hangingPunct="1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учебно-вспомогательный персонал – 8 человек;</a:t>
            </a:r>
          </a:p>
          <a:p>
            <a:pPr marL="725488" indent="-14288" algn="l" eaLnBrk="1" hangingPunct="1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обслуживающего персонала – 12 человек;</a:t>
            </a:r>
          </a:p>
          <a:p>
            <a:pPr marL="725488" indent="-14288" algn="l" eaLnBrk="1" hangingPunct="1"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Работники структурного подразделения ХЭС – 59</a:t>
            </a:r>
          </a:p>
          <a:p>
            <a:pPr algn="l" eaLnBrk="1" hangingPunct="1">
              <a:tabLst>
                <a:tab pos="357188" algn="l"/>
              </a:tabLs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Все  члены профсоюза поставлены на профсоюзный учет и имеют профсоюзный билет и учетную карточку. </a:t>
            </a:r>
          </a:p>
          <a:p>
            <a:pPr algn="l" eaLnBrk="1" hangingPunct="1">
              <a:tabLst>
                <a:tab pos="357188" algn="l"/>
              </a:tabLs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В соответствии  с заявлениями членов профсоюза, сбор членских профсоюзных взносов осуществляется в форме безналичной уплаты 1% от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/п.</a:t>
            </a:r>
          </a:p>
        </p:txBody>
      </p:sp>
      <p:pic>
        <p:nvPicPr>
          <p:cNvPr id="7170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92311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Состав профсоюзного комитета первичной профсоюзной организации МАОУ «ГМУК №2»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00808"/>
            <a:ext cx="8712968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Шевахина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О.Н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– председатель профсоюзного комитета МАОУ «ГМУК № 2»</a:t>
            </a:r>
          </a:p>
          <a:p>
            <a:pPr eaLnBrk="1" hangingPunct="1">
              <a:defRPr/>
            </a:pP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Клопцова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О.Н.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– заместитель председателя профсоюзной организации</a:t>
            </a:r>
          </a:p>
          <a:p>
            <a:pPr eaLnBrk="1" hangingPunct="1">
              <a:defRPr/>
            </a:pPr>
            <a:r>
              <a:rPr lang="ru-RU" sz="2800" b="1" i="1" dirty="0" err="1">
                <a:solidFill>
                  <a:schemeClr val="tx2">
                    <a:lumMod val="75000"/>
                  </a:schemeClr>
                </a:solidFill>
              </a:rPr>
              <a:t>Зиняков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 В.Н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 -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уполномоченный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по охране труда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Рыбакова С.С.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–ответственный по социально- трудовым спорам;</a:t>
            </a:r>
          </a:p>
          <a:p>
            <a:pPr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Шагина Е.А 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ответственный за культурно-массовую;</a:t>
            </a:r>
          </a:p>
        </p:txBody>
      </p:sp>
      <p:pic>
        <p:nvPicPr>
          <p:cNvPr id="8194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СОСТАВ РЕВИЗИОННОЙ КОМИССИИ</a:t>
            </a:r>
            <a:endParaRPr lang="ru-RU" sz="2800" dirty="0"/>
          </a:p>
        </p:txBody>
      </p:sp>
      <p:sp>
        <p:nvSpPr>
          <p:cNvPr id="9" name="Rectangle 3"/>
          <p:cNvSpPr txBox="1">
            <a:spLocks noGrp="1" noChangeArrowheads="1"/>
          </p:cNvSpPr>
          <p:nvPr>
            <p:ph sz="quarter" idx="1"/>
          </p:nvPr>
        </p:nvSpPr>
        <p:spPr>
          <a:xfrm>
            <a:off x="457200" y="1600201"/>
            <a:ext cx="8229600" cy="1324744"/>
          </a:xfrm>
          <a:prstGeom prst="rect">
            <a:avLst/>
          </a:prstGeom>
          <a:effectLst/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buNone/>
              <a:defRPr/>
            </a:pPr>
            <a:r>
              <a:rPr lang="ru-RU" sz="2100" dirty="0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Андреева Т.В. – председатель ревизионной комиссии, главный бухгалтер;</a:t>
            </a:r>
          </a:p>
          <a:p>
            <a:pPr eaLnBrk="1" hangingPunct="1">
              <a:buNone/>
              <a:defRPr/>
            </a:pPr>
            <a:r>
              <a:rPr lang="ru-RU" sz="2100" dirty="0" err="1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Ямбаева</a:t>
            </a:r>
            <a:r>
              <a:rPr lang="ru-RU" sz="2100" dirty="0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 Д.А. – член ревизионной комиссии, учитель трудового обучения;</a:t>
            </a:r>
          </a:p>
          <a:p>
            <a:pPr eaLnBrk="1" hangingPunct="1">
              <a:buNone/>
              <a:defRPr/>
            </a:pPr>
            <a:r>
              <a:rPr lang="ru-RU" sz="2100" dirty="0" err="1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Тюльпа</a:t>
            </a:r>
            <a:r>
              <a:rPr lang="ru-RU" sz="2100" dirty="0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 Р.А. – </a:t>
            </a:r>
            <a:r>
              <a:rPr lang="ru-RU" sz="2100" dirty="0" smtClean="0">
                <a:effectLst>
                  <a:outerShdw blurRad="38100" dist="38100" sx="1000" sy="1000" algn="tl">
                    <a:srgbClr val="000000">
                      <a:alpha val="43137"/>
                    </a:srgbClr>
                  </a:outerShdw>
                </a:effectLst>
              </a:rPr>
              <a:t>член ревизионной комиссии, учитель трудового обучения;</a:t>
            </a:r>
          </a:p>
          <a:p>
            <a:pPr eaLnBrk="1" hangingPunct="1"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539552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СОСТАВ КОМИССИИ ПО ОХРАНЕ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ТРУДА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11560" y="4221088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Золотова М.А. –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директор, председатель комиссии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по охране труда;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000" baseline="0" dirty="0" smtClean="0">
                <a:effectLst>
                  <a:outerShdw blurRad="38100" dist="38100" sx="1000" sy="1000" algn="tl">
                    <a:srgbClr val="000000"/>
                  </a:outerShdw>
                </a:effectLst>
              </a:rPr>
              <a:t>Ларионова Л.С. – зам. директора по ФЭД, член комиссии;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sx="1000" sy="1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Иванов В.Ю– зам. директора по УПР, член  комиссии;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Шевахина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sx="1000" sy="1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О.Н.– председатель ПО,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sx="1000" sy="1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член комиссии;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000" dirty="0" err="1" smtClean="0">
                <a:effectLst>
                  <a:outerShdw blurRad="38100" dist="38100" sx="1000" sy="1000" algn="tl">
                    <a:srgbClr val="000000">
                      <a:alpha val="43137"/>
                    </a:srgbClr>
                  </a:outerShdw>
                </a:effectLst>
              </a:rPr>
              <a:t>Михайленко</a:t>
            </a:r>
            <a:r>
              <a:rPr lang="ru-RU" sz="2000" dirty="0" smtClean="0">
                <a:effectLst>
                  <a:outerShdw blurRad="38100" dist="38100" sx="1000" sy="1000" algn="tl">
                    <a:srgbClr val="000000">
                      <a:alpha val="43137"/>
                    </a:srgbClr>
                  </a:outerShdw>
                </a:effectLst>
              </a:rPr>
              <a:t> С.Н. – ответственный за ОТ, член комиссии.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sx="1000" sy="1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 профсоюзной организации МАОУ «ГМУК №2»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ru-RU" sz="4400" dirty="0" smtClean="0"/>
              <a:t>Социальное партнерство.</a:t>
            </a:r>
          </a:p>
          <a:p>
            <a:r>
              <a:rPr lang="ru-RU" sz="4400" dirty="0" smtClean="0"/>
              <a:t>Правовая защита.</a:t>
            </a:r>
          </a:p>
          <a:p>
            <a:r>
              <a:rPr lang="ru-RU" sz="4400" dirty="0" smtClean="0"/>
              <a:t>Охрана труда.</a:t>
            </a:r>
          </a:p>
          <a:p>
            <a:r>
              <a:rPr lang="ru-RU" sz="4400" dirty="0" smtClean="0"/>
              <a:t>Социальная защита.</a:t>
            </a:r>
          </a:p>
          <a:p>
            <a:r>
              <a:rPr lang="ru-RU" sz="4400" dirty="0" smtClean="0"/>
              <a:t>Организация и проведение культурно-массовых мероприятий.</a:t>
            </a:r>
          </a:p>
          <a:p>
            <a:r>
              <a:rPr lang="ru-RU" sz="4400" dirty="0" smtClean="0"/>
              <a:t>Информационная работа.</a:t>
            </a:r>
          </a:p>
          <a:p>
            <a:r>
              <a:rPr lang="ru-RU" sz="4400" dirty="0" smtClean="0"/>
              <a:t>Участие в мероприятиях и акциях Профсоюза.</a:t>
            </a:r>
          </a:p>
          <a:p>
            <a:endParaRPr lang="ru-RU" sz="4400" dirty="0" smtClean="0"/>
          </a:p>
          <a:p>
            <a:endParaRPr lang="ru-RU" sz="4400" dirty="0"/>
          </a:p>
        </p:txBody>
      </p:sp>
      <p:pic>
        <p:nvPicPr>
          <p:cNvPr id="10243" name="Picture 3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873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Социальное партнерство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4536504" cy="525658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tabLst>
                <a:tab pos="3305175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Наличие в учебном комбинате  коллективного договора, обеспечивающего трудовые права и дополнительные социальные гарантии работникам (2019-2021г).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tabLst>
                <a:tab pos="3305175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Соответствие содержания коллективного договора требованиям Трудового кодекса РФ и отраслевого соглашения.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tabLst>
                <a:tab pos="3305175" algn="l"/>
              </a:tabLs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Выполнение мероприятий, предусмотренных коллективным договором.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None/>
              <a:tabLst>
                <a:tab pos="3305175" algn="l"/>
              </a:tabLs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ЗамПО\Рабочий стол\Отчетно-выборное профсоюзное собрание\P823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232248" cy="297633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Picture 4" descr="D:\Документы\Профсоюз\сканкопии\положения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12776"/>
            <a:ext cx="2448272" cy="3455486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3075" name="Picture 3" descr="D:\Документы\Профсоюз\сканкопии\положения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916832"/>
            <a:ext cx="2520280" cy="3621946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Picture 5" descr="F:\DCIM\100OLYMP\PB210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19092"/>
            <a:ext cx="3802435" cy="2851347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66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44103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Охрана труда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4176464" cy="4958011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tabLst>
                <a:tab pos="3305175" algn="l"/>
              </a:tabLs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Соглашение по охране труда между администрацией и трудовым коллективом МАОУ «ГМУК №2»;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tabLst>
                <a:tab pos="3305175" algn="l"/>
              </a:tabLs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Уполномоченный по охране труда ПК ПО МАОУ «ГМУК №2»;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tabLst>
                <a:tab pos="3305175" algn="l"/>
              </a:tabLs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Комиссия по охране труда МАОУ «ГМУК №2»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tabLst>
                <a:tab pos="3305175" algn="l"/>
              </a:tabLst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None/>
              <a:tabLst>
                <a:tab pos="3305175" algn="l"/>
              </a:tabLst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2172081" cy="3168352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101" name="Picture 5" descr="C:\Documents and Settings\ЗамПО\Рабочий стол\Отчетно-выборное профсоюзное собрание\P8230001.JPG"/>
          <p:cNvPicPr>
            <a:picLocks noChangeAspect="1" noChangeArrowheads="1"/>
          </p:cNvPicPr>
          <p:nvPr/>
        </p:nvPicPr>
        <p:blipFill>
          <a:blip r:embed="rId3" cstate="print"/>
          <a:srcRect r="2348"/>
          <a:stretch>
            <a:fillRect/>
          </a:stretch>
        </p:blipFill>
        <p:spPr bwMode="auto">
          <a:xfrm>
            <a:off x="5580112" y="1916832"/>
            <a:ext cx="2304255" cy="3146219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4099" name="Picture 3" descr="D:\Документы\Профсоюз\сканкопии\положения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356992"/>
            <a:ext cx="2194777" cy="3096344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12290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		Правовая защита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4896544" cy="5069160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sz="2000" dirty="0" smtClean="0"/>
              <a:t>Согласование с профсоюзным комитетом формы трудового договора и локальных нормативных актов всех направлений;</a:t>
            </a:r>
          </a:p>
          <a:p>
            <a:r>
              <a:rPr lang="ru-RU" altLang="ru-RU" sz="2000" dirty="0" smtClean="0"/>
              <a:t>Представление  МАОУ «ГМУК №2» в суде.</a:t>
            </a:r>
          </a:p>
          <a:p>
            <a:r>
              <a:rPr lang="ru-RU" sz="2000" dirty="0" smtClean="0"/>
              <a:t>Осуществление профсоюзного контроля за соблюдением трудового законодательства работодателем (условия трудового договора)</a:t>
            </a:r>
          </a:p>
          <a:p>
            <a:r>
              <a:rPr lang="ru-RU" sz="2000" dirty="0" smtClean="0"/>
              <a:t>Осуществление профсоюзного контроля условиями труда работников (рабочее время и время отдыха) </a:t>
            </a:r>
          </a:p>
          <a:p>
            <a:r>
              <a:rPr lang="ru-RU" sz="2000" dirty="0" smtClean="0"/>
              <a:t>Осуществление профсоюзного контроля за соблюдением условий оплаты труда, стимулирующих и компенсационных выплат. </a:t>
            </a:r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2551113" cy="3600450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2522537" cy="3625850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3314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ЗАЩИТА СОЦИАЛЬНЫХ ПРАВ РАБОТНИКОВ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52928" cy="5040560"/>
          </a:xfrm>
        </p:spPr>
        <p:txBody>
          <a:bodyPr>
            <a:normAutofit/>
          </a:bodyPr>
          <a:lstStyle/>
          <a:p>
            <a:pPr>
              <a:buClr>
                <a:srgbClr val="EEC85E"/>
              </a:buClr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Работа по снижение уровня общей заболеваемости работников, вакцинация;</a:t>
            </a:r>
          </a:p>
          <a:p>
            <a:pPr>
              <a:buClr>
                <a:srgbClr val="EEC85E"/>
              </a:buClr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Наличие добровольного медицинского страхования;</a:t>
            </a:r>
          </a:p>
          <a:p>
            <a:pPr>
              <a:buClr>
                <a:srgbClr val="EEC85E"/>
              </a:buClr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Медицинский осмотр сотрудников за счет организации;</a:t>
            </a:r>
          </a:p>
          <a:p>
            <a:pPr>
              <a:buClr>
                <a:srgbClr val="EEC85E"/>
              </a:buClr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Оздоровление членов профсоюза в санаториях, пансионатах, </a:t>
            </a:r>
          </a:p>
          <a:p>
            <a:pPr>
              <a:buClr>
                <a:srgbClr val="EEC85E"/>
              </a:buClr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Наличие столовой в учреждении, организация горячего питания; </a:t>
            </a:r>
          </a:p>
          <a:p>
            <a:pPr>
              <a:buClr>
                <a:srgbClr val="EEC85E"/>
              </a:buClr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Оказание материальной помощи членам профсоюза;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1143000"/>
          </a:xfrm>
        </p:spPr>
        <p:txBody>
          <a:bodyPr/>
          <a:lstStyle/>
          <a:p>
            <a:r>
              <a:rPr lang="ru-RU" b="1" dirty="0" smtClean="0"/>
              <a:t>ПОВЕСТКА ДНЯ</a:t>
            </a:r>
            <a:endParaRPr lang="ru-RU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Отчёт о работе профсоюзного комитета за период с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30.03.2017 г по 18.02.2019 г.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Шевахина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О.Н.).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Отчёт ревизионной комиссии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Ямбаева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Д.А.)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Выборы председателя первичной организации профсоюза.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Выборы профсоюзного комитета.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Выборы ревизионной комиссии.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Выборы делегатов на конференцию городской организации.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Выборы представителя в состав комитета  городской организации Профсоюза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835696" cy="15876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и проведение культурно-массовых мероприятий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2746648" cy="4525963"/>
          </a:xfrm>
        </p:spPr>
        <p:txBody>
          <a:bodyPr>
            <a:normAutofit fontScale="92500" lnSpcReduction="20000"/>
          </a:bodyPr>
          <a:lstStyle/>
          <a:p>
            <a:pPr marL="285750" lvl="1">
              <a:buClr>
                <a:srgbClr val="EEC85E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Празднование дня учителя, 8 марта, 23 февраля,  Нового года.</a:t>
            </a:r>
          </a:p>
          <a:p>
            <a:pPr marL="285750" lvl="1">
              <a:buClr>
                <a:srgbClr val="EEC85E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Чествование юбиляров.</a:t>
            </a:r>
          </a:p>
          <a:p>
            <a:pPr>
              <a:buClr>
                <a:srgbClr val="EEC85E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Создание благоприятного микроклимата в УК</a:t>
            </a:r>
          </a:p>
          <a:p>
            <a:pPr>
              <a:buClr>
                <a:srgbClr val="EEC85E"/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Покупка Новогодних подарков для детей, внуков и членов профсоюза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2" descr="Z:\Шевахина\неделя ЖКХ\фото мужчин\DSCF5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072341" cy="2304256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 descr="Y:\Общая\ВСЕ ФОТО\день учителя 2016\115_FUJI\DSCF5663.JPG"/>
          <p:cNvPicPr>
            <a:picLocks noChangeAspect="1" noChangeArrowheads="1"/>
          </p:cNvPicPr>
          <p:nvPr/>
        </p:nvPicPr>
        <p:blipFill>
          <a:blip r:embed="rId3" cstate="print"/>
          <a:srcRect t="34499" r="4196"/>
          <a:stretch>
            <a:fillRect/>
          </a:stretch>
        </p:blipFill>
        <p:spPr bwMode="auto">
          <a:xfrm>
            <a:off x="3347864" y="3284984"/>
            <a:ext cx="4824536" cy="2473895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</p:pic>
      <p:pic>
        <p:nvPicPr>
          <p:cNvPr id="2051" name="Picture 3" descr="Y:\Общая\ВСЕ ФОТО\фото с юбилея М.А\DCIM\100CANON\IMG_34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2952328" cy="4428492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работа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pPr marL="4763" indent="-4763">
              <a:defRPr/>
            </a:pPr>
            <a:r>
              <a:rPr lang="ru-RU" dirty="0" smtClean="0"/>
              <a:t>Наличие электронной почты.</a:t>
            </a:r>
          </a:p>
          <a:p>
            <a:pPr marL="4763" indent="-4763">
              <a:defRPr/>
            </a:pPr>
            <a:r>
              <a:rPr lang="ru-RU" dirty="0" smtClean="0"/>
              <a:t>Страничка первичной профсоюзной организации в Интернете на сайте МАОУ ГМУК №2 </a:t>
            </a:r>
            <a:endParaRPr lang="ru-RU" sz="4000" dirty="0" smtClean="0">
              <a:solidFill>
                <a:srgbClr val="FFC000"/>
              </a:solidFill>
            </a:endParaRPr>
          </a:p>
          <a:p>
            <a:pPr marL="4763" indent="-4763">
              <a:defRPr/>
            </a:pPr>
            <a:r>
              <a:rPr lang="ru-RU" dirty="0" smtClean="0"/>
              <a:t>Наличие информационного стенда профсоюзного комитета.</a:t>
            </a:r>
          </a:p>
          <a:p>
            <a:pPr marL="4763" indent="-4763">
              <a:defRPr/>
            </a:pPr>
            <a:r>
              <a:rPr lang="ru-RU" dirty="0" smtClean="0"/>
              <a:t>Информирование членов профсоюзной организации на собраниях и планерках</a:t>
            </a:r>
            <a:endParaRPr lang="ru-RU" dirty="0"/>
          </a:p>
        </p:txBody>
      </p:sp>
      <p:pic>
        <p:nvPicPr>
          <p:cNvPr id="2050" name="Picture 2" descr="C:\Documents and Settings\ЗамПО\Рабочий стол\Отчетно-выборное профсоюзное собрание\P8230007.JPG"/>
          <p:cNvPicPr>
            <a:picLocks noChangeAspect="1" noChangeArrowheads="1"/>
          </p:cNvPicPr>
          <p:nvPr/>
        </p:nvPicPr>
        <p:blipFill>
          <a:blip r:embed="rId2" cstate="print"/>
          <a:srcRect l="12106" t="10376" r="6612" b="6612"/>
          <a:stretch>
            <a:fillRect/>
          </a:stretch>
        </p:blipFill>
        <p:spPr bwMode="auto">
          <a:xfrm>
            <a:off x="6732240" y="1628800"/>
            <a:ext cx="1872208" cy="2549390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20481" name="Picture 1" descr="C:\Documents and Settings\ЗамПО\Рабочий стол\Отчетно-выборное профсоюзное собрание\P823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2088232" cy="2784309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профсоюзного комитета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Документы\Профсоюз\сканкопии\положения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1124744"/>
            <a:ext cx="2685011" cy="3790604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pic>
        <p:nvPicPr>
          <p:cNvPr id="5123" name="Picture 3" descr="D:\Документы\Профсоюз\сканкопии\положения 007.jpg"/>
          <p:cNvPicPr>
            <a:picLocks noChangeAspect="1" noChangeArrowheads="1"/>
          </p:cNvPicPr>
          <p:nvPr/>
        </p:nvPicPr>
        <p:blipFill>
          <a:blip r:embed="rId3" cstate="print"/>
          <a:srcRect r="6671" b="3077"/>
          <a:stretch>
            <a:fillRect/>
          </a:stretch>
        </p:blipFill>
        <p:spPr bwMode="auto">
          <a:xfrm>
            <a:off x="4932040" y="2420888"/>
            <a:ext cx="2592288" cy="3798004"/>
          </a:xfrm>
          <a:prstGeom prst="rect">
            <a:avLst/>
          </a:prstGeom>
          <a:noFill/>
          <a:ln w="63500">
            <a:solidFill>
              <a:schemeClr val="tx2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1124744"/>
            <a:ext cx="4104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EC85E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Наличие перспективных и текущих планов работы профсоюзного комитета, положения о профсоюзной организации МАОУ «ГМУК №2». </a:t>
            </a:r>
          </a:p>
          <a:p>
            <a:pPr>
              <a:buClr>
                <a:srgbClr val="EEC85E"/>
              </a:buClr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EEC85E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Проведение общих профсоюзных собраний -2раза в год, заседаний профкома – 2 раза в месяц.</a:t>
            </a:r>
          </a:p>
          <a:p>
            <a:pPr>
              <a:buClr>
                <a:srgbClr val="EEC85E"/>
              </a:buClr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EEC85E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Наличие постоянно действующих комиссий  профсоюзного комитета</a:t>
            </a:r>
          </a:p>
          <a:p>
            <a:pPr>
              <a:buClr>
                <a:srgbClr val="EEC85E"/>
              </a:buClr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EEC85E"/>
              </a:buClr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Своевременность и полнота представления статистической отчетности и других сведений</a:t>
            </a:r>
          </a:p>
          <a:p>
            <a:pPr>
              <a:buClr>
                <a:srgbClr val="EEC85E"/>
              </a:buCl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мероприятиях и акциях Профсоюза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67544" y="2148880"/>
            <a:ext cx="3610744" cy="470912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Участие членов профсоюза в акциях, митингах и массовых мероприятиях профсоюза.</a:t>
            </a:r>
            <a:endParaRPr lang="ru-RU" dirty="0"/>
          </a:p>
        </p:txBody>
      </p:sp>
      <p:pic>
        <p:nvPicPr>
          <p:cNvPr id="16386" name="Picture 2" descr="C:\Documents and Settings\ЗамПО\Рабочий стол\Отчетно-выборное профсоюзное собрание\P8230006.JPG"/>
          <p:cNvPicPr>
            <a:picLocks noChangeAspect="1" noChangeArrowheads="1"/>
          </p:cNvPicPr>
          <p:nvPr/>
        </p:nvPicPr>
        <p:blipFill>
          <a:blip r:embed="rId2" cstate="print"/>
          <a:srcRect l="8788" t="9292" r="4924"/>
          <a:stretch>
            <a:fillRect/>
          </a:stretch>
        </p:blipFill>
        <p:spPr bwMode="auto">
          <a:xfrm>
            <a:off x="6516216" y="980728"/>
            <a:ext cx="2209105" cy="3096344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</p:pic>
      <p:pic>
        <p:nvPicPr>
          <p:cNvPr id="2" name="Picture 2" descr="D:\Документы\фото\1 мая 12\IMG_1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566113" cy="2674800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573016"/>
            <a:ext cx="3911166" cy="2934515"/>
          </a:xfrm>
          <a:prstGeom prst="rect">
            <a:avLst/>
          </a:prstGeom>
          <a:noFill/>
          <a:ln w="508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РЕВИЗИОННОЙ КОМИССИИ ПРОФСОЮЗНОГО КОМИТЕТА 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РАСХОДОВАНИЕ СРЕДСТВ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268760"/>
          <a:ext cx="8748465" cy="4227068"/>
        </p:xfrm>
        <a:graphic>
          <a:graphicData uri="http://schemas.openxmlformats.org/drawingml/2006/table">
            <a:tbl>
              <a:tblPr/>
              <a:tblGrid>
                <a:gridCol w="1008112"/>
                <a:gridCol w="1368152"/>
                <a:gridCol w="1296144"/>
                <a:gridCol w="1224136"/>
                <a:gridCol w="1224136"/>
                <a:gridCol w="1440160"/>
                <a:gridCol w="1187625"/>
              </a:tblGrid>
              <a:tr h="43831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членов профсоюза на конец года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Отчисления в профсоюз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Отчислено в ПО ГМУК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Израсходовано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9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Материальная помощь в том числе юбилеи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Подарки, расходы на организацию поздравлений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Газета Профсоюз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140570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25000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16000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700 руб.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205618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35100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28000</a:t>
                      </a:r>
                      <a:endParaRPr lang="ru-RU" sz="16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700 руб.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4704" y="692696"/>
            <a:ext cx="8327776" cy="79208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ПРОЕКТ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ПОСТАНОВЛЕНИЯ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отчётно-выборного собрания первичной профсоюзной организации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Муниципального автономного общеобразовательного учреждения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i="1" dirty="0" smtClean="0"/>
              <a:t> г. Владимира «Городской межшкольный учебный комбинат № 2»</a:t>
            </a:r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3800" b="1" dirty="0" smtClean="0"/>
              <a:t> </a:t>
            </a:r>
            <a:r>
              <a:rPr lang="ru-RU" sz="4000" dirty="0" smtClean="0"/>
              <a:t>1. Признать работу профсоюзного комитета за отчётный период с 2017 г. по 2019 г. удовлетворительной.</a:t>
            </a:r>
          </a:p>
          <a:p>
            <a:pPr>
              <a:buNone/>
            </a:pPr>
            <a:r>
              <a:rPr lang="ru-RU" sz="4000" dirty="0" smtClean="0"/>
              <a:t>2. Утвердить отчётный доклад ревизионной комиссии.</a:t>
            </a:r>
          </a:p>
          <a:p>
            <a:pPr>
              <a:buNone/>
            </a:pPr>
            <a:r>
              <a:rPr lang="ru-RU" sz="4000" dirty="0" smtClean="0"/>
              <a:t>3. Считать главными задачами профсоюзной организации: </a:t>
            </a:r>
          </a:p>
          <a:p>
            <a:pPr marL="727075" indent="19050">
              <a:buNone/>
            </a:pPr>
            <a:r>
              <a:rPr lang="ru-RU" sz="4000" dirty="0" smtClean="0"/>
              <a:t>- Контроль  исполнения коллективного договора ;</a:t>
            </a:r>
          </a:p>
          <a:p>
            <a:pPr marL="727075" indent="19050">
              <a:buNone/>
            </a:pPr>
            <a:r>
              <a:rPr lang="ru-RU" sz="4000" dirty="0" smtClean="0"/>
              <a:t>- создание благоприятных условий труда, быта и отдыха членов Профсоюза в соответствии с Уставом Профсоюза, Законом «О профессиональных союзах, их правах и гарантиях деятельности»;</a:t>
            </a:r>
          </a:p>
          <a:p>
            <a:pPr marL="727075" indent="19050">
              <a:buNone/>
            </a:pPr>
            <a:r>
              <a:rPr lang="ru-RU" sz="4000" dirty="0" smtClean="0"/>
              <a:t>- укрепление единства и повышение эффективности деятельности профсоюзной организации (вовлечение новых членов Профсоюза, информационная работа, создание положительного имиджа профорганизации и т.д.)</a:t>
            </a:r>
          </a:p>
          <a:p>
            <a:pPr>
              <a:buNone/>
            </a:pPr>
            <a:r>
              <a:rPr lang="ru-RU" sz="4000" dirty="0" smtClean="0"/>
              <a:t>4. Обеспечить контроль  соблюдения Трудового Кодекса РФ,  распределения стимулирующих выплат работникам, созданием безопасных условий труда.</a:t>
            </a:r>
          </a:p>
          <a:p>
            <a:pPr>
              <a:buNone/>
            </a:pPr>
            <a:r>
              <a:rPr lang="ru-RU" sz="4000" dirty="0" smtClean="0"/>
              <a:t>5. Составить план работы по выполнению критических замечаний и предложений, высказанных на собрании.</a:t>
            </a:r>
          </a:p>
          <a:p>
            <a:pPr>
              <a:buNone/>
            </a:pPr>
            <a:r>
              <a:rPr lang="ru-RU" sz="4000" dirty="0" smtClean="0"/>
              <a:t>6.  Контроль выполнения постановления возложить на председателя первичной профсоюзной организации.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03848" y="0"/>
            <a:ext cx="5180112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ВЫБОРЫ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11760" y="1556792"/>
            <a:ext cx="6552728" cy="410445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Председателя первичной профсоюзной организации МАОУ «ГМУК №2»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Профсоюзного комитета профсоюзной организации МАОУ «ГМУК №2»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Ревизионной комиссии профсоюзной организации МАОУ «ГМУК №2»</a:t>
            </a:r>
          </a:p>
          <a:p>
            <a:pPr marL="541338" indent="-541338" algn="l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Выборы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представителей от ГМУК № 2 на конференцию городской организации.</a:t>
            </a:r>
          </a:p>
          <a:p>
            <a:pPr marL="541338" indent="-541338" algn="l"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Выборы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представителя  от ГМУК № 2 в состав комитета  городской организации Профсоюза.</a:t>
            </a: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556793"/>
            <a:ext cx="6768752" cy="20436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Отчёт о работе профсоюзных органов  за период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2014 по 2019 г.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840760" cy="12101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На федеральном уровне за отчётный период 2014 – 2019 гг. </a:t>
            </a:r>
            <a:br>
              <a:rPr lang="ru-RU" sz="2000" b="1" dirty="0" smtClean="0"/>
            </a:br>
            <a:r>
              <a:rPr lang="ru-RU" sz="2000" b="1" dirty="0" smtClean="0"/>
              <a:t>ЦС Общероссийского Профсоюза образования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23528" y="1529408"/>
            <a:ext cx="8640960" cy="532859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sz="1600" dirty="0" smtClean="0"/>
              <a:t>Проводит работу по </a:t>
            </a:r>
          </a:p>
          <a:p>
            <a:pPr marL="1073150" indent="0">
              <a:buNone/>
            </a:pPr>
            <a:r>
              <a:rPr lang="ru-RU" sz="1600" dirty="0" smtClean="0"/>
              <a:t>- сохранению объёмов бюджетных расходов на образование;</a:t>
            </a:r>
          </a:p>
          <a:p>
            <a:pPr marL="1073150" indent="0">
              <a:buNone/>
            </a:pPr>
            <a:r>
              <a:rPr lang="ru-RU" sz="1600" dirty="0" smtClean="0"/>
              <a:t>- недопущению оптимизации расходов федерального бюджета и бюджетов других  уровней на оплату труда работникам сферы образования.</a:t>
            </a:r>
          </a:p>
          <a:p>
            <a:pPr>
              <a:buNone/>
            </a:pPr>
            <a:r>
              <a:rPr lang="ru-RU" sz="1600" dirty="0" smtClean="0"/>
              <a:t> 2.Профсоюз добился переноса срока начала применения </a:t>
            </a:r>
            <a:r>
              <a:rPr lang="ru-RU" sz="1600" dirty="0" err="1" smtClean="0"/>
              <a:t>профстандарта</a:t>
            </a:r>
            <a:r>
              <a:rPr lang="ru-RU" sz="1600" dirty="0" smtClean="0"/>
              <a:t> «Педагог» </a:t>
            </a:r>
            <a:r>
              <a:rPr lang="ru-RU" sz="1600" i="1" dirty="0" smtClean="0"/>
              <a:t>с 1 января 2015 г. на  1 января 2017 г.</a:t>
            </a:r>
            <a:r>
              <a:rPr lang="ru-RU" sz="1600" dirty="0" smtClean="0"/>
              <a:t>  и </a:t>
            </a:r>
            <a:r>
              <a:rPr lang="ru-RU" sz="1600" i="1" dirty="0" smtClean="0"/>
              <a:t>1 января 2017 г.</a:t>
            </a:r>
            <a:r>
              <a:rPr lang="ru-RU" sz="1600" dirty="0" smtClean="0"/>
              <a:t> </a:t>
            </a:r>
            <a:r>
              <a:rPr lang="ru-RU" sz="1600" i="1" dirty="0" smtClean="0"/>
              <a:t>на 01 сентября 2019 г.</a:t>
            </a:r>
            <a:endParaRPr lang="ru-RU" sz="1600" dirty="0" smtClean="0"/>
          </a:p>
          <a:p>
            <a:pPr>
              <a:buNone/>
            </a:pPr>
            <a:r>
              <a:rPr lang="ru-RU" sz="1600" i="1" dirty="0" smtClean="0"/>
              <a:t> </a:t>
            </a:r>
            <a:r>
              <a:rPr lang="ru-RU" sz="1600" dirty="0" smtClean="0"/>
              <a:t>3.  ЦС Профсоюза настоял на внесении изменений в </a:t>
            </a:r>
            <a:r>
              <a:rPr lang="ru-RU" sz="1600" dirty="0" err="1" smtClean="0"/>
              <a:t>профстандарт</a:t>
            </a:r>
            <a:r>
              <a:rPr lang="ru-RU" sz="1600" dirty="0" smtClean="0"/>
              <a:t> «Педагог».</a:t>
            </a:r>
          </a:p>
          <a:p>
            <a:pPr>
              <a:buNone/>
            </a:pPr>
            <a:r>
              <a:rPr lang="ru-RU" sz="1600" dirty="0" smtClean="0"/>
              <a:t> 4. При разработке подзаконных актов нового Закона Об образовании Профсоюзу удалось отстоять все основные аспекты ранее действующих документов и в отдельные документы даже удалось внести изменения в пользу педагогов.</a:t>
            </a:r>
          </a:p>
          <a:p>
            <a:pPr>
              <a:buNone/>
            </a:pPr>
            <a:r>
              <a:rPr lang="ru-RU" sz="1600" dirty="0" smtClean="0"/>
              <a:t>5. Министерством образования и науки Российской Федерации и Общероссийским Профсоюзом образования совместно подготовлены </a:t>
            </a:r>
            <a:r>
              <a:rPr lang="ru-RU" sz="1600" i="1" dirty="0" smtClean="0"/>
              <a:t>Рекомендации по сокращению и устранению избыточной отчётности учителей.</a:t>
            </a:r>
          </a:p>
          <a:p>
            <a:pPr>
              <a:buNone/>
            </a:pPr>
            <a:r>
              <a:rPr lang="ru-RU" sz="1600" dirty="0" smtClean="0"/>
              <a:t>6.По настоянию Профсоюза принят Федеральный закон от 3 июля 2018 г. № 188», предусматривающий выплату педагогическим работникам компенсации за работу по подготовке и проведению ГИА.</a:t>
            </a:r>
          </a:p>
          <a:p>
            <a:pPr>
              <a:buNone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91680" y="620688"/>
            <a:ext cx="7272808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На федеральном уровне за отчётный период </a:t>
            </a:r>
            <a:br>
              <a:rPr lang="ru-RU" sz="2000" b="1" dirty="0" smtClean="0"/>
            </a:br>
            <a:r>
              <a:rPr lang="ru-RU" sz="2000" b="1" dirty="0" smtClean="0"/>
              <a:t>2014 – 2019 гг. </a:t>
            </a:r>
            <a:br>
              <a:rPr lang="ru-RU" sz="2000" b="1" dirty="0" smtClean="0"/>
            </a:br>
            <a:r>
              <a:rPr lang="ru-RU" sz="2000" b="1" dirty="0" smtClean="0"/>
              <a:t>ЦС Общероссийского Профсоюза образования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96448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7. Профсоюз образования заключил Генеральное Соглашение  с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на 2018 – 2020 годы в которое включены следующие позиции:</a:t>
            </a:r>
          </a:p>
          <a:p>
            <a:pPr marL="0" indent="0">
              <a:buNone/>
            </a:pPr>
            <a:r>
              <a:rPr lang="ru-RU" sz="1600" dirty="0" smtClean="0"/>
              <a:t>8. Профсоюз добился демократизация условий и практики награждения работников ведомственными наградами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России:</a:t>
            </a:r>
          </a:p>
          <a:p>
            <a:pPr marL="0" indent="0">
              <a:buNone/>
            </a:pPr>
            <a:r>
              <a:rPr lang="ru-RU" sz="1600" dirty="0" smtClean="0"/>
              <a:t>- минимальный стаж работы для присвоения почётного звания «Почётный работник сферы образования (при отсутствии иных наград) был сокращён с 30 до 20 лет;</a:t>
            </a:r>
          </a:p>
          <a:p>
            <a:pPr marL="0" indent="0">
              <a:buFontTx/>
              <a:buChar char="-"/>
            </a:pPr>
            <a:r>
              <a:rPr lang="ru-RU" sz="1600" dirty="0" smtClean="0"/>
              <a:t>были согласованы и официально подтверждены позиции о том, что </a:t>
            </a:r>
          </a:p>
          <a:p>
            <a:pPr marL="1077913" indent="-4763">
              <a:buFontTx/>
              <a:buChar char="-"/>
            </a:pPr>
            <a:r>
              <a:rPr lang="ru-RU" sz="1600" dirty="0" smtClean="0"/>
              <a:t>а) отсутствие у работников наград, установленных в субъекте Российской Федерации, не является основанием для отказа в их представлении к награждению ведомственными наградами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России.</a:t>
            </a:r>
          </a:p>
          <a:p>
            <a:pPr marL="1077913" indent="-4763">
              <a:buNone/>
            </a:pPr>
            <a:r>
              <a:rPr lang="ru-RU" sz="1600" dirty="0" smtClean="0"/>
              <a:t>б) при определении количества лиц, ежегодно представляемых к награждению, должно учитываться мотивированное мнение соответствующих организаций Общероссийского Профсоюза образования</a:t>
            </a:r>
          </a:p>
          <a:p>
            <a:pPr marL="1077913" indent="-4763">
              <a:buNone/>
            </a:pPr>
            <a:r>
              <a:rPr lang="ru-RU" sz="1600" dirty="0" smtClean="0"/>
              <a:t>( наградные листы в городе  согласовываются с председателем городской организации Профсоюза).</a:t>
            </a:r>
          </a:p>
          <a:p>
            <a:pPr marL="4763" indent="-4763">
              <a:buNone/>
            </a:pPr>
            <a:r>
              <a:rPr lang="ru-RU" sz="1600" dirty="0" smtClean="0"/>
              <a:t>- В рамках упорядочения в 2018 г. системы отраслевых наград учителей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России поддержало предложение Профсоюза  о включении в их перечень наград Профсоюза и возможность внесения сведений о награждении ими в трудовые книжки учителей.</a:t>
            </a:r>
          </a:p>
          <a:p>
            <a:pPr>
              <a:buNone/>
            </a:pP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62472" y="1340768"/>
            <a:ext cx="7581528" cy="14401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На региональном и муниципальном уровне за отчётный период( 2016 – 2019 г.г.)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964488" cy="547260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400" b="1" u="sng" dirty="0" smtClean="0"/>
              <a:t>1. Успешно решаются вопросы оплаты труда путём переговоров  через 3 сторонние комиссии:</a:t>
            </a:r>
            <a:endParaRPr lang="ru-RU" sz="1400" dirty="0" smtClean="0"/>
          </a:p>
          <a:p>
            <a:pPr marL="361950" indent="-361950">
              <a:buNone/>
            </a:pPr>
            <a:r>
              <a:rPr lang="ru-RU" sz="1400" b="1" dirty="0" smtClean="0"/>
              <a:t>А) По настоянию Профсоюза  с 01.01.2015 года </a:t>
            </a:r>
            <a:endParaRPr lang="ru-RU" sz="1400" dirty="0" smtClean="0"/>
          </a:p>
          <a:p>
            <a:pPr marL="90488" indent="-90488">
              <a:buNone/>
            </a:pPr>
            <a:r>
              <a:rPr lang="ru-RU" sz="1400" b="1" dirty="0" smtClean="0"/>
              <a:t>- увеличен базовый оклад педагогических работников на 15 %, что очень важно в настоящее кризисное время, т.к. оклад – это гарантированная часть заработной платы.</a:t>
            </a:r>
            <a:endParaRPr lang="ru-RU" sz="1400" dirty="0" smtClean="0"/>
          </a:p>
          <a:p>
            <a:pPr marL="361950" indent="-361950">
              <a:buFontTx/>
              <a:buChar char="-"/>
            </a:pPr>
            <a:r>
              <a:rPr lang="ru-RU" sz="1400" b="1" dirty="0" smtClean="0"/>
              <a:t>повышены базовые оклады молодым педагогам путём введения повышающих коэффициентов:</a:t>
            </a:r>
            <a:endParaRPr lang="ru-RU" sz="1400" dirty="0" smtClean="0"/>
          </a:p>
          <a:p>
            <a:pPr>
              <a:buFontTx/>
              <a:buChar char="-"/>
            </a:pPr>
            <a:r>
              <a:rPr lang="ru-RU" sz="1400" b="1" dirty="0" smtClean="0"/>
              <a:t>повышена заработная плата отдельным категориям работников обслуживающего персонала путём введения повышающего коэффициента 3</a:t>
            </a:r>
            <a:r>
              <a:rPr lang="ru-RU" sz="1400" dirty="0" smtClean="0"/>
              <a:t>:	       </a:t>
            </a:r>
          </a:p>
          <a:p>
            <a:pPr>
              <a:buNone/>
            </a:pPr>
            <a:r>
              <a:rPr lang="ru-RU" sz="1400" b="1" dirty="0" smtClean="0"/>
              <a:t>Б)</a:t>
            </a:r>
            <a:r>
              <a:rPr lang="ru-RU" sz="1400" dirty="0" smtClean="0"/>
              <a:t> </a:t>
            </a:r>
            <a:r>
              <a:rPr lang="ru-RU" sz="1400" b="1" dirty="0" smtClean="0"/>
              <a:t>По настоянию Профсоюза  </a:t>
            </a:r>
            <a:r>
              <a:rPr lang="ru-RU" sz="1400" b="1" i="1" dirty="0" smtClean="0"/>
              <a:t>с 1 января 2018 года </a:t>
            </a:r>
            <a:endParaRPr lang="ru-RU" sz="1400" dirty="0" smtClean="0"/>
          </a:p>
          <a:p>
            <a:pPr marL="90488" indent="0">
              <a:buNone/>
            </a:pPr>
            <a:r>
              <a:rPr lang="ru-RU" sz="1400" b="1" i="1" dirty="0" smtClean="0"/>
              <a:t>- повышены базовые оклады учебно-вспомогательного персонала на 5 % и педагогов на 8, 6 %.</a:t>
            </a:r>
            <a:endParaRPr lang="ru-RU" sz="1400" b="1" dirty="0" smtClean="0"/>
          </a:p>
          <a:p>
            <a:pPr marL="90488" indent="0">
              <a:buFontTx/>
              <a:buChar char="-"/>
            </a:pPr>
            <a:r>
              <a:rPr lang="ru-RU" sz="1400" b="1" i="1" dirty="0" smtClean="0"/>
              <a:t>повышена доплата за классное руководство, причём всем классным руководителям, независимо от стажа и категории будет одинаковая доплата в размере 4 тысяч рублей  в классах с наполняемостью 25 и более  человек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 </a:t>
            </a:r>
            <a:r>
              <a:rPr lang="ru-RU" sz="1400" b="1" i="1" dirty="0" smtClean="0"/>
              <a:t>В) </a:t>
            </a:r>
            <a:r>
              <a:rPr lang="ru-RU" sz="1400" b="1" dirty="0" smtClean="0"/>
              <a:t>По настоянию Профсоюза  с 1 сентября 2018 года повышен базовый оклад педагогов на 10%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 Г) По настоянию Профсоюза  с 1 января 2019 года произойдёт повышение базовых окладов педагогов ещё на 5%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 Д) По настоянию Профсоюза через Соглашение между Управлением образования и городской организацией профсоюза педагогам города, участвующим в проведении ЕГЭ,   удалось сохранить среднюю заработную плату</a:t>
            </a:r>
            <a:endParaRPr lang="ru-RU" sz="1400" dirty="0" smtClean="0"/>
          </a:p>
          <a:p>
            <a:pPr>
              <a:buNone/>
            </a:pPr>
            <a:r>
              <a:rPr lang="ru-RU" sz="1400" b="1" i="1" dirty="0" smtClean="0"/>
              <a:t> </a:t>
            </a: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4099" name="Picture 3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8229600" cy="21602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На региональном уровне за отчётный </a:t>
            </a:r>
            <a:br>
              <a:rPr lang="ru-RU" sz="2000" b="1" dirty="0" smtClean="0"/>
            </a:br>
            <a:r>
              <a:rPr lang="ru-RU" sz="2000" b="1" dirty="0" smtClean="0"/>
              <a:t>период( 2014 – 2019 г.г.)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96448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00" b="1" u="sng" dirty="0" smtClean="0"/>
              <a:t>2.</a:t>
            </a:r>
            <a:r>
              <a:rPr lang="ru-RU" sz="1000" u="sng" dirty="0" smtClean="0"/>
              <a:t>У</a:t>
            </a:r>
            <a:r>
              <a:rPr lang="ru-RU" sz="1000" b="1" u="sng" dirty="0" smtClean="0"/>
              <a:t>спешно решаются вопросы по установлению дополнительных льгот путём социального партнёрства, т.е путём заключения различного вида Соглашений, а на уровне учреждения – коллективного договора (только  членам профсоюза).</a:t>
            </a:r>
            <a:endParaRPr lang="ru-RU" sz="1000" dirty="0" smtClean="0"/>
          </a:p>
          <a:p>
            <a:pPr marL="1073150" indent="0">
              <a:buNone/>
            </a:pPr>
            <a:r>
              <a:rPr lang="ru-RU" sz="1000" dirty="0" smtClean="0"/>
              <a:t>В настоящее время у нас действуют Соглашение между Департаментом образования администрации Владимирской области и обкомом профсоюза работников народного образования на период 2017-2020 гг.</a:t>
            </a:r>
          </a:p>
          <a:p>
            <a:pPr marL="1073150" indent="0">
              <a:buNone/>
            </a:pPr>
            <a:r>
              <a:rPr lang="ru-RU" sz="1000" dirty="0" smtClean="0"/>
              <a:t>и Соглашение между Управлением образования администрации г. Владимира и горкомом профсоюза на 2017 – 2020 </a:t>
            </a:r>
          </a:p>
          <a:p>
            <a:pPr>
              <a:buNone/>
            </a:pPr>
            <a:r>
              <a:rPr lang="ru-RU" sz="1000" b="1" dirty="0" smtClean="0"/>
              <a:t>В соответствии с нашими отраслевыми Соглашениями член профсоюза имеет льготы:</a:t>
            </a:r>
            <a:endParaRPr lang="ru-RU" sz="1000" dirty="0" smtClean="0"/>
          </a:p>
          <a:p>
            <a:pPr marL="1073150" lvl="0" indent="0">
              <a:buNone/>
            </a:pPr>
            <a:r>
              <a:rPr lang="ru-RU" sz="1000" b="1" u="sng" dirty="0" smtClean="0"/>
              <a:t>Льготная процедура  аттестации</a:t>
            </a:r>
            <a:endParaRPr lang="ru-RU" sz="1000" dirty="0" smtClean="0"/>
          </a:p>
          <a:p>
            <a:pPr marL="1073150" indent="0">
              <a:buNone/>
            </a:pPr>
            <a:r>
              <a:rPr lang="ru-RU" sz="1000" dirty="0" smtClean="0"/>
              <a:t>экспертиза при проведении аттестации на первую и высшую категории </a:t>
            </a:r>
          </a:p>
          <a:p>
            <a:pPr marL="1073150" indent="0">
              <a:buNone/>
            </a:pPr>
            <a:r>
              <a:rPr lang="ru-RU" sz="1000" dirty="0" smtClean="0"/>
              <a:t>проводится в форме собеседования для педагогических работников: </a:t>
            </a:r>
          </a:p>
          <a:p>
            <a:pPr marL="1073150" lvl="0" indent="0">
              <a:buNone/>
            </a:pPr>
            <a:r>
              <a:rPr lang="ru-RU" sz="1000" dirty="0" smtClean="0"/>
              <a:t>имеющих почетные звания  и награды, </a:t>
            </a:r>
          </a:p>
          <a:p>
            <a:pPr marL="1073150" lvl="0" indent="0">
              <a:buNone/>
            </a:pPr>
            <a:r>
              <a:rPr lang="ru-RU" sz="1000" dirty="0" smtClean="0"/>
              <a:t>победителей и лауреатов  конкурсов</a:t>
            </a:r>
          </a:p>
          <a:p>
            <a:pPr marL="1073150" lvl="0" indent="0">
              <a:buNone/>
            </a:pPr>
            <a:r>
              <a:rPr lang="ru-RU" sz="1000" dirty="0" smtClean="0"/>
              <a:t>подготовивших победителей и призеров конкурсов и олимпиад</a:t>
            </a:r>
          </a:p>
          <a:p>
            <a:pPr>
              <a:buNone/>
            </a:pPr>
            <a:r>
              <a:rPr lang="ru-RU" sz="1000" b="1" dirty="0" smtClean="0"/>
              <a:t>3. </a:t>
            </a:r>
            <a:r>
              <a:rPr lang="ru-RU" sz="1000" b="1" u="sng" dirty="0" smtClean="0"/>
              <a:t>Сохранение уровня оплаты труда с учётом квалификационной категории не более чем на один год в случае истечения </a:t>
            </a:r>
            <a:endParaRPr lang="ru-RU" sz="1000" dirty="0" smtClean="0"/>
          </a:p>
          <a:p>
            <a:pPr>
              <a:buNone/>
            </a:pPr>
            <a:r>
              <a:rPr lang="ru-RU" sz="1000" b="1" u="sng" dirty="0" smtClean="0"/>
              <a:t>срока её действия:</a:t>
            </a:r>
            <a:endParaRPr lang="ru-RU" sz="1000" dirty="0" smtClean="0"/>
          </a:p>
          <a:p>
            <a:pPr marL="1073150" lvl="0" indent="0">
              <a:buNone/>
            </a:pPr>
            <a:r>
              <a:rPr lang="ru-RU" sz="1000" dirty="0" smtClean="0"/>
              <a:t>во время временной нетрудоспособности</a:t>
            </a:r>
          </a:p>
          <a:p>
            <a:pPr marL="1073150" lvl="0" indent="0">
              <a:buNone/>
            </a:pPr>
            <a:r>
              <a:rPr lang="ru-RU" sz="1000" dirty="0" smtClean="0"/>
              <a:t>нахождения в отпусках по беременности и родам, </a:t>
            </a:r>
          </a:p>
          <a:p>
            <a:pPr marL="1073150" indent="0">
              <a:buNone/>
            </a:pPr>
            <a:r>
              <a:rPr lang="ru-RU" sz="1000" dirty="0" smtClean="0"/>
              <a:t>уходу за ребенком</a:t>
            </a:r>
          </a:p>
          <a:p>
            <a:pPr marL="1073150" lvl="0" indent="0">
              <a:buNone/>
            </a:pPr>
            <a:r>
              <a:rPr lang="ru-RU" sz="1000" dirty="0" smtClean="0"/>
              <a:t>отпуска до 1 года </a:t>
            </a:r>
          </a:p>
          <a:p>
            <a:pPr marL="1073150" lvl="0" indent="0">
              <a:buNone/>
            </a:pPr>
            <a:r>
              <a:rPr lang="ru-RU" sz="1000" dirty="0" smtClean="0"/>
              <a:t>за один год до наступления права для назначения трудовой пенсии по старости</a:t>
            </a:r>
          </a:p>
          <a:p>
            <a:pPr marL="1073150" lvl="0" indent="0">
              <a:buNone/>
            </a:pPr>
            <a:r>
              <a:rPr lang="ru-RU" sz="1000" dirty="0" smtClean="0"/>
              <a:t>если срок категории истёк после подачи заявления на аттестацию</a:t>
            </a:r>
          </a:p>
          <a:p>
            <a:pPr marL="0" indent="0">
              <a:buNone/>
            </a:pPr>
            <a:r>
              <a:rPr lang="ru-RU" sz="1000" b="1" dirty="0" smtClean="0"/>
              <a:t> 4. </a:t>
            </a:r>
            <a:r>
              <a:rPr lang="ru-RU" sz="1000" b="1" u="sng" dirty="0" smtClean="0"/>
              <a:t>Квалификационные категории, присвоенные педагогическим работникам, учитываются в течение срока их действия при выполнении работы на разных должностях .</a:t>
            </a:r>
          </a:p>
          <a:p>
            <a:pPr marL="0" indent="0">
              <a:buNone/>
            </a:pPr>
            <a:r>
              <a:rPr lang="ru-RU" sz="1000" b="1" u="sng" dirty="0" smtClean="0"/>
              <a:t>5. При оценке результативности профессиональной деятельности </a:t>
            </a:r>
            <a:r>
              <a:rPr lang="ru-RU" sz="1000" b="1" dirty="0" smtClean="0"/>
              <a:t>педагогических работников для целей аттестации </a:t>
            </a:r>
            <a:r>
              <a:rPr lang="ru-RU" sz="1000" b="1" u="sng" dirty="0" smtClean="0"/>
              <a:t>учитывается</a:t>
            </a:r>
            <a:r>
              <a:rPr lang="ru-RU" sz="1000" b="1" dirty="0" smtClean="0"/>
              <a:t> социально - значимая общественная (</a:t>
            </a:r>
            <a:r>
              <a:rPr lang="ru-RU" sz="1000" b="1" u="sng" dirty="0" smtClean="0"/>
              <a:t>профсоюзная) работа и соответствующие награды за эту работу</a:t>
            </a:r>
            <a:r>
              <a:rPr lang="ru-RU" sz="1000" b="1" dirty="0" smtClean="0"/>
              <a:t>. </a:t>
            </a: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</p:txBody>
      </p:sp>
      <p:pic>
        <p:nvPicPr>
          <p:cNvPr id="4099" name="Picture 3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9648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муниципальном уровне за отчётный </a:t>
            </a:r>
            <a:br>
              <a:rPr lang="ru-RU" sz="2000" b="1" dirty="0" smtClean="0"/>
            </a:br>
            <a:r>
              <a:rPr lang="ru-RU" sz="2000" b="1" dirty="0" smtClean="0"/>
              <a:t>период( 2014 – 2019 </a:t>
            </a:r>
            <a:r>
              <a:rPr lang="ru-RU" sz="2000" b="1" dirty="0" err="1" smtClean="0"/>
              <a:t>гг</a:t>
            </a:r>
            <a:r>
              <a:rPr lang="ru-RU" sz="2000" b="1" dirty="0" smtClean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964488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u="sng" dirty="0" smtClean="0"/>
              <a:t>1. Городской организации профсоюза:</a:t>
            </a:r>
            <a:endParaRPr lang="ru-RU" sz="1200" dirty="0" smtClean="0"/>
          </a:p>
          <a:p>
            <a:pPr marL="727075" indent="-4763">
              <a:buNone/>
            </a:pPr>
            <a:r>
              <a:rPr lang="ru-RU" sz="1200" dirty="0" smtClean="0"/>
              <a:t>-  через 3-стороннюю комиссию удалось решить вопрос выделения денежных средств на организацию медицинских осмотров работников сферы образования г. Владимира, </a:t>
            </a:r>
          </a:p>
          <a:p>
            <a:pPr marL="727075" indent="-4763">
              <a:buNone/>
            </a:pPr>
            <a:r>
              <a:rPr lang="ru-RU" sz="1200" dirty="0" smtClean="0"/>
              <a:t>- удалось отстоять право руководителей на недопущение внесения изменений в систему оплаты труда, приводящих к снижению их должностных окладов, </a:t>
            </a:r>
          </a:p>
          <a:p>
            <a:pPr marL="727075" indent="-4763">
              <a:buNone/>
            </a:pPr>
            <a:r>
              <a:rPr lang="ru-RU" sz="1200" dirty="0" smtClean="0"/>
              <a:t>- удалось отстоять право руководителей школ на учебную нагрузку в количестве 6 часов, необходимую для льготной пенсии.</a:t>
            </a:r>
          </a:p>
          <a:p>
            <a:pPr marL="0" indent="0">
              <a:buNone/>
            </a:pPr>
            <a:r>
              <a:rPr lang="ru-RU" sz="1200" dirty="0" smtClean="0"/>
              <a:t> 2</a:t>
            </a:r>
            <a:r>
              <a:rPr lang="ru-RU" sz="1200" b="1" u="sng" dirty="0" smtClean="0"/>
              <a:t>. По-прежнему в городе актуальна проблема  педагогических кадров.  </a:t>
            </a:r>
            <a:r>
              <a:rPr lang="ru-RU" sz="1200" b="1" dirty="0" smtClean="0"/>
              <a:t>С  2011 года ежегодной традицией городской организации  стало проведение молодёжных форумов, расширенных Пленарных заседаний, на которых  горком профсоюза организует приём молодых специалистов в члены профсоюза.</a:t>
            </a:r>
            <a:endParaRPr lang="ru-RU" sz="1200" dirty="0" smtClean="0"/>
          </a:p>
          <a:p>
            <a:pPr marL="722313" indent="0">
              <a:buNone/>
            </a:pPr>
            <a:r>
              <a:rPr lang="ru-RU" sz="1200" dirty="0" smtClean="0"/>
              <a:t>31 октября и 1 ноября 2018 года во Владимире состоялся городской форум молодых педагогов «Педагогический навигатор», финансирование которого провела городская организация профсоюза.</a:t>
            </a:r>
          </a:p>
          <a:p>
            <a:pPr marL="0" indent="0">
              <a:buNone/>
            </a:pPr>
            <a:r>
              <a:rPr lang="ru-RU" sz="1200" dirty="0" smtClean="0"/>
              <a:t> </a:t>
            </a:r>
            <a:r>
              <a:rPr lang="ru-RU" sz="1200" b="1" u="sng" dirty="0" smtClean="0"/>
              <a:t>3. Горкомом профсоюза уделяется серьёзное внимание представлению и защите интересов членов Профсоюза в судебных инстанциях, касающихся вопросов назначения досрочных трудовых пенсий по старости, восстановления на работе, снятия дисциплинарных взысканий. </a:t>
            </a:r>
            <a:endParaRPr lang="ru-RU" sz="1200" dirty="0" smtClean="0"/>
          </a:p>
          <a:p>
            <a:pPr>
              <a:buNone/>
            </a:pPr>
            <a:r>
              <a:rPr lang="ru-RU" sz="1200" b="1" u="sng" dirty="0" smtClean="0"/>
              <a:t>4. Профсоюзом развиваются инновационные формы социальной поддержки работников</a:t>
            </a:r>
            <a:r>
              <a:rPr lang="ru-RU" sz="1200" b="1" dirty="0" smtClean="0"/>
              <a:t> </a:t>
            </a:r>
            <a:endParaRPr lang="ru-RU" sz="1200" dirty="0" smtClean="0"/>
          </a:p>
          <a:p>
            <a:pPr marL="727075" indent="-4763">
              <a:buNone/>
            </a:pPr>
            <a:r>
              <a:rPr lang="ru-RU" sz="1200" dirty="0" smtClean="0"/>
              <a:t>- через выдачу беспроцентного займа до 30 тысяч рублей. За 5 лет из заёмного фонда получили беспроцентные займы__</a:t>
            </a:r>
            <a:r>
              <a:rPr lang="ru-RU" sz="1200" u="sng" dirty="0" smtClean="0"/>
              <a:t>783</a:t>
            </a:r>
            <a:r>
              <a:rPr lang="ru-RU" sz="1200" dirty="0" smtClean="0"/>
              <a:t>_члена профсоюза на сумму__</a:t>
            </a:r>
            <a:r>
              <a:rPr lang="ru-RU" sz="1200" u="sng" dirty="0" smtClean="0"/>
              <a:t>20 700 000</a:t>
            </a:r>
            <a:r>
              <a:rPr lang="ru-RU" sz="1200" dirty="0" smtClean="0"/>
              <a:t>___рублей. </a:t>
            </a:r>
          </a:p>
          <a:p>
            <a:pPr marL="727075" indent="-4763">
              <a:buNone/>
            </a:pPr>
            <a:r>
              <a:rPr lang="ru-RU" sz="1200" dirty="0" smtClean="0"/>
              <a:t>- с марта 2017 года начат проект «Передвижные центры здоровья» по оказанию бесплатных медицинских услуг членам профсоюза через Общественную организацию «Милосердие и порядок». 956 членов профсоюза прошли обследование в передвижном медицинском центре «Милосердие и порядок».  </a:t>
            </a:r>
          </a:p>
          <a:p>
            <a:pPr marL="727075" indent="-4763">
              <a:buNone/>
            </a:pPr>
            <a:r>
              <a:rPr lang="ru-RU" sz="1200" dirty="0" smtClean="0"/>
              <a:t>- Члены профсоюза и члены их семей имеют возможность приобретения санаторных путёвок со скидкой до 20%!</a:t>
            </a:r>
          </a:p>
          <a:p>
            <a:pPr marL="727075" indent="-4763">
              <a:buNone/>
            </a:pPr>
            <a:r>
              <a:rPr lang="ru-RU" sz="1200" dirty="0" smtClean="0"/>
              <a:t>- Ежегодно городской комитет профсоюза проводит конкурсы и праздники, на которых подводятся итоги профсоюзных конкурсов. Победители и все участники конкурсов награждаются грамотами и подарками. </a:t>
            </a:r>
          </a:p>
          <a:p>
            <a:pPr marL="727075" indent="-4763">
              <a:buNone/>
            </a:pPr>
            <a:endParaRPr lang="ru-RU" sz="1200" dirty="0"/>
          </a:p>
        </p:txBody>
      </p:sp>
      <p:pic>
        <p:nvPicPr>
          <p:cNvPr id="4099" name="Picture 3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90872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На муниципальном уровне за отчётный </a:t>
            </a:r>
            <a:br>
              <a:rPr lang="ru-RU" sz="2000" b="1" dirty="0" smtClean="0"/>
            </a:br>
            <a:r>
              <a:rPr lang="ru-RU" sz="2000" b="1" dirty="0" smtClean="0"/>
              <a:t>период( 2014 – 2019 </a:t>
            </a:r>
            <a:r>
              <a:rPr lang="ru-RU" sz="2000" b="1" dirty="0" err="1" smtClean="0"/>
              <a:t>гг</a:t>
            </a:r>
            <a:r>
              <a:rPr lang="ru-RU" sz="2000" b="1" dirty="0" smtClean="0"/>
              <a:t>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5. Регулярно городским комитетом профсоюза  организуются поездки актива профсоюза и президиума городской организации в г. Приволжск, г. Иваново и г. Гусь Хрустальный.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6. Вначале  2018 года городским комитетом профсоюза заключены договоры с организациями и учреждениями по льготному обслуживанию членов профсоюза со скидками от 10 до 20% с</a:t>
            </a:r>
            <a:endParaRPr lang="ru-RU" dirty="0" smtClean="0"/>
          </a:p>
          <a:p>
            <a:pPr marL="722313" indent="0"/>
            <a:r>
              <a:rPr lang="ru-RU" dirty="0" smtClean="0"/>
              <a:t>Магазином Крепеж 33 - </a:t>
            </a:r>
          </a:p>
          <a:p>
            <a:pPr marL="722313" indent="0"/>
            <a:r>
              <a:rPr lang="ru-RU" dirty="0" smtClean="0"/>
              <a:t> типографией </a:t>
            </a:r>
          </a:p>
          <a:p>
            <a:pPr marL="722313" indent="0"/>
            <a:r>
              <a:rPr lang="ru-RU" dirty="0" smtClean="0"/>
              <a:t> парикмахерской «Пантера» </a:t>
            </a:r>
          </a:p>
          <a:p>
            <a:pPr marL="722313" indent="0"/>
            <a:r>
              <a:rPr lang="ru-RU" dirty="0" smtClean="0"/>
              <a:t> косметологическим салоном </a:t>
            </a:r>
          </a:p>
          <a:p>
            <a:pPr marL="722313" indent="0"/>
            <a:r>
              <a:rPr lang="ru-RU" dirty="0" smtClean="0"/>
              <a:t> Студией танца и фитнеса </a:t>
            </a:r>
          </a:p>
          <a:p>
            <a:pPr marL="722313" indent="0"/>
            <a:r>
              <a:rPr lang="ru-RU" dirty="0" smtClean="0"/>
              <a:t> салоном «Аренда детских платьев и аксессуаров для праздников и </a:t>
            </a:r>
            <a:r>
              <a:rPr lang="ru-RU" dirty="0" err="1" smtClean="0"/>
              <a:t>фотосессий</a:t>
            </a:r>
            <a:r>
              <a:rPr lang="ru-RU" dirty="0" smtClean="0"/>
              <a:t>»</a:t>
            </a:r>
          </a:p>
          <a:p>
            <a:pPr marL="722313" indent="0"/>
            <a:r>
              <a:rPr lang="ru-RU" dirty="0" smtClean="0"/>
              <a:t>В 2018 году было заключено Соглашение с </a:t>
            </a:r>
            <a:r>
              <a:rPr lang="ru-RU" dirty="0" err="1" smtClean="0"/>
              <a:t>Владимирконцертом</a:t>
            </a:r>
            <a:r>
              <a:rPr lang="ru-RU" dirty="0" smtClean="0"/>
              <a:t> и нам стали предоставлять скидки на билеты до 50%.</a:t>
            </a:r>
            <a:endParaRPr lang="ru-RU" dirty="0"/>
          </a:p>
        </p:txBody>
      </p:sp>
      <p:pic>
        <p:nvPicPr>
          <p:cNvPr id="4099" name="Picture 3" descr="C:\Documents and Settings\ЗамПО\Рабочий стол\Отчетно-выборное профсоюзное собрание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97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771</TotalTime>
  <Words>1504</Words>
  <Application>Microsoft Office PowerPoint</Application>
  <PresentationFormat>Экран (4:3)</PresentationFormat>
  <Paragraphs>218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ОТЧЕТНО-ВЫБОРНОЕ  профсоюзное собрание первичной профсоюзной организации МАОУ «ГМУК №2»</vt:lpstr>
      <vt:lpstr>ПОВЕСТКА ДНЯ</vt:lpstr>
      <vt:lpstr>Отчёт о работе профсоюзных органов  за период  с 2014 по 2019 г. </vt:lpstr>
      <vt:lpstr>На федеральном уровне за отчётный период 2014 – 2019 гг.  ЦС Общероссийского Профсоюза образования </vt:lpstr>
      <vt:lpstr>На федеральном уровне за отчётный период  2014 – 2019 гг.  ЦС Общероссийского Профсоюза образования </vt:lpstr>
      <vt:lpstr>На региональном и муниципальном уровне за отчётный период( 2016 – 2019 г.г.)   </vt:lpstr>
      <vt:lpstr>На региональном уровне за отчётный  период( 2014 – 2019 г.г.)   </vt:lpstr>
      <vt:lpstr> На муниципальном уровне за отчётный  период( 2014 – 2019 гг)   </vt:lpstr>
      <vt:lpstr>На муниципальном уровне за отчётный  период( 2014 – 2019 гг)   </vt:lpstr>
      <vt:lpstr> ПРОФСОЮЗНАЯ ОРГАНИЗАЦИЯ МАОУ «ГМУК №2»</vt:lpstr>
      <vt:lpstr>ЗАДАЧИ ПРОФСОЮЗНОЙ ОРГАНИЗАЦИИ МАОУ «ГМУК №2»</vt:lpstr>
      <vt:lpstr>КОНТИНГЕНТ  МАОУ «ГМУК №2»</vt:lpstr>
      <vt:lpstr>Состав профсоюзного комитета первичной профсоюзной организации МАОУ «ГМУК №2» </vt:lpstr>
      <vt:lpstr>СОСТАВ РЕВИЗИОННОЙ КОМИССИИ</vt:lpstr>
      <vt:lpstr>Направления работы профсоюзной организации МАОУ «ГМУК №2»</vt:lpstr>
      <vt:lpstr>Социальное партнерство </vt:lpstr>
      <vt:lpstr>Охрана труда </vt:lpstr>
      <vt:lpstr>  Правовая защита</vt:lpstr>
      <vt:lpstr>ЗАЩИТА СОЦИАЛЬНЫХ ПРАВ РАБОТНИКОВ</vt:lpstr>
      <vt:lpstr>Организация и проведение культурно-массовых мероприятий</vt:lpstr>
      <vt:lpstr>Информационная работа</vt:lpstr>
      <vt:lpstr>Работа профсоюзного комитета </vt:lpstr>
      <vt:lpstr>Участие в мероприятиях и акциях Профсоюза  </vt:lpstr>
      <vt:lpstr>ОТЧЕТ РЕВИЗИОННОЙ КОМИССИИ ПРОФСОЮЗНОГО КОМИТЕТА </vt:lpstr>
      <vt:lpstr>РАСХОДОВАНИЕ СРЕДСТВ</vt:lpstr>
      <vt:lpstr>ПРОЕКТ   ПОСТАНОВЛЕНИЯ отчётно-выборного собрания первичной профсоюзной организации  Муниципального автономного общеобразовательного учреждения   г. Владимира «Городской межшкольный учебный комбинат № 2»</vt:lpstr>
      <vt:lpstr>ВЫБОРЫ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ОТЧЕТНО-ВЫБОРНОЕ профсоюзное собрание</dc:title>
  <cp:lastModifiedBy>ЗамИТ</cp:lastModifiedBy>
  <cp:revision>77</cp:revision>
  <dcterms:modified xsi:type="dcterms:W3CDTF">2019-11-06T08:17:10Z</dcterms:modified>
</cp:coreProperties>
</file>